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21"/>
  </p:notesMasterIdLst>
  <p:sldIdLst>
    <p:sldId id="268" r:id="rId2"/>
    <p:sldId id="284" r:id="rId3"/>
    <p:sldId id="269" r:id="rId4"/>
    <p:sldId id="258" r:id="rId5"/>
    <p:sldId id="259" r:id="rId6"/>
    <p:sldId id="270" r:id="rId7"/>
    <p:sldId id="272" r:id="rId8"/>
    <p:sldId id="274" r:id="rId9"/>
    <p:sldId id="256" r:id="rId10"/>
    <p:sldId id="275" r:id="rId11"/>
    <p:sldId id="276" r:id="rId12"/>
    <p:sldId id="261" r:id="rId13"/>
    <p:sldId id="262" r:id="rId14"/>
    <p:sldId id="278" r:id="rId15"/>
    <p:sldId id="279" r:id="rId16"/>
    <p:sldId id="277" r:id="rId17"/>
    <p:sldId id="267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9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8FFFD-DCB3-4E4E-BA86-E99B10436D0D}" type="doc">
      <dgm:prSet loTypeId="urn:microsoft.com/office/officeart/2008/layout/RadialCluster" loCatId="cycle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3E43FB-155F-44FE-A4BB-C85A31F3CB53}">
      <dgm:prSet phldrT="[Текст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57150" cmpd="dbl"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Кризис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феодально-крепостнической системы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B7FDF7-A071-4A6C-AF55-E2A8434D644B}" type="parTrans" cxnId="{93F027C9-6220-4953-B9ED-BE09981B6DD5}">
      <dgm:prSet/>
      <dgm:spPr/>
      <dgm:t>
        <a:bodyPr/>
        <a:lstStyle/>
        <a:p>
          <a:endParaRPr lang="ru-RU"/>
        </a:p>
      </dgm:t>
    </dgm:pt>
    <dgm:pt modelId="{D22C6082-00EB-4AE1-90A9-E7F14DD4D9E9}" type="sibTrans" cxnId="{93F027C9-6220-4953-B9ED-BE09981B6DD5}">
      <dgm:prSet/>
      <dgm:spPr/>
      <dgm:t>
        <a:bodyPr/>
        <a:lstStyle/>
        <a:p>
          <a:endParaRPr lang="ru-RU"/>
        </a:p>
      </dgm:t>
    </dgm:pt>
    <dgm:pt modelId="{073A1105-3FE1-40E0-BF03-B1FEBBA4A10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57150" cmpd="dbl"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Низкая эффективность крепостнической экономики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F7E780-E198-4690-A944-311A08E1E13F}" type="parTrans" cxnId="{D1614924-C66D-4AE4-94FE-E608D1DD6346}">
      <dgm:prSet/>
      <dgm:spPr>
        <a:ln w="57150"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n w="57150" cmpd="dbl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850F3389-4696-41F3-90F4-4FBCF752DDAC}" type="sibTrans" cxnId="{D1614924-C66D-4AE4-94FE-E608D1DD6346}">
      <dgm:prSet/>
      <dgm:spPr/>
      <dgm:t>
        <a:bodyPr/>
        <a:lstStyle/>
        <a:p>
          <a:endParaRPr lang="ru-RU"/>
        </a:p>
      </dgm:t>
    </dgm:pt>
    <dgm:pt modelId="{F5E2D6B6-E880-4152-BCE4-DE1A86535A36}">
      <dgm:prSet phldrT="[Текст]" custT="1"/>
      <dgm:spPr>
        <a:pattFill prst="pct50">
          <a:fgClr>
            <a:srgbClr val="00B0F0"/>
          </a:fgClr>
          <a:bgClr>
            <a:schemeClr val="bg1"/>
          </a:bgClr>
        </a:pattFill>
        <a:ln w="50800" cmpd="dbl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Тормозящее развитие господствующего строя на развитие хозяйства страны в целом.</a:t>
          </a:r>
          <a:endParaRPr lang="ru-RU" sz="1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09074E-72F7-4382-838B-02CDA6127BC6}" type="parTrans" cxnId="{23EB7448-F2BF-425D-9B3E-F14BD624977D}">
      <dgm:prSet/>
      <dgm:spPr>
        <a:ln w="57150"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A73DB54-8EFF-4F27-847B-BD6821121119}" type="sibTrans" cxnId="{23EB7448-F2BF-425D-9B3E-F14BD624977D}">
      <dgm:prSet/>
      <dgm:spPr/>
      <dgm:t>
        <a:bodyPr/>
        <a:lstStyle/>
        <a:p>
          <a:endParaRPr lang="ru-RU"/>
        </a:p>
      </dgm:t>
    </dgm:pt>
    <dgm:pt modelId="{D95611F8-ECB8-4DDB-B9DC-801AE93D0619}">
      <dgm:prSet phldrT="[Текст]" custT="1"/>
      <dgm:spPr>
        <a:pattFill prst="ltUpDiag">
          <a:fgClr>
            <a:srgbClr val="FFC000"/>
          </a:fgClr>
          <a:bgClr>
            <a:schemeClr val="bg1"/>
          </a:bgClr>
        </a:pattFill>
        <a:ln w="50800"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Быстрое развитие элементов капитализма в экономике</a:t>
          </a:r>
          <a:endParaRPr lang="ru-RU" sz="1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749D33-08EC-4774-BD79-D88A0A4DC19F}" type="parTrans" cxnId="{26D96388-FCD1-466E-A6B5-5E14FD5869B6}">
      <dgm:prSet/>
      <dgm:spPr>
        <a:ln w="57150"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8120B23-8230-4834-AE38-A36BC8610575}" type="sibTrans" cxnId="{26D96388-FCD1-466E-A6B5-5E14FD5869B6}">
      <dgm:prSet/>
      <dgm:spPr/>
      <dgm:t>
        <a:bodyPr/>
        <a:lstStyle/>
        <a:p>
          <a:endParaRPr lang="ru-RU"/>
        </a:p>
      </dgm:t>
    </dgm:pt>
    <dgm:pt modelId="{6822ECA9-121F-4558-82C7-4BEC066AB808}" type="pres">
      <dgm:prSet presAssocID="{90A8FFFD-DCB3-4E4E-BA86-E99B10436D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7B13A3-4C46-43B4-BC91-7E390231939D}" type="pres">
      <dgm:prSet presAssocID="{A23E43FB-155F-44FE-A4BB-C85A31F3CB53}" presName="singleCycle" presStyleCnt="0"/>
      <dgm:spPr/>
    </dgm:pt>
    <dgm:pt modelId="{9A0CE4BB-57FF-4D60-9CAC-3F29BE540889}" type="pres">
      <dgm:prSet presAssocID="{A23E43FB-155F-44FE-A4BB-C85A31F3CB53}" presName="singleCenter" presStyleLbl="node1" presStyleIdx="0" presStyleCnt="4" custScaleX="174146" custLinFactNeighborX="638" custLinFactNeighborY="-1226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889282D-5AC2-4975-9B48-2EE009B2382A}" type="pres">
      <dgm:prSet presAssocID="{4FF7E780-E198-4690-A944-311A08E1E13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61F4AC76-452A-4ECC-81F5-96B8E2A7C4E1}" type="pres">
      <dgm:prSet presAssocID="{073A1105-3FE1-40E0-BF03-B1FEBBA4A107}" presName="text0" presStyleLbl="node1" presStyleIdx="1" presStyleCnt="4" custScaleX="21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04EDC-FB47-45A5-8245-B859F478D8C1}" type="pres">
      <dgm:prSet presAssocID="{CB09074E-72F7-4382-838B-02CDA6127BC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B0459B85-9B55-4892-9AD9-1E5E1FACE86F}" type="pres">
      <dgm:prSet presAssocID="{F5E2D6B6-E880-4152-BCE4-DE1A86535A36}" presName="text0" presStyleLbl="node1" presStyleIdx="2" presStyleCnt="4" custScaleX="27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5C082-8106-417F-AF80-369312C212BC}" type="pres">
      <dgm:prSet presAssocID="{06749D33-08EC-4774-BD79-D88A0A4DC19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A97B33E-45DA-4B93-BE5E-E54EED3B3B3F}" type="pres">
      <dgm:prSet presAssocID="{D95611F8-ECB8-4DDB-B9DC-801AE93D0619}" presName="text0" presStyleLbl="node1" presStyleIdx="3" presStyleCnt="4" custScaleX="24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400CF-C0DF-480D-B054-656BCD6155CB}" type="presOf" srcId="{4FF7E780-E198-4690-A944-311A08E1E13F}" destId="{8889282D-5AC2-4975-9B48-2EE009B2382A}" srcOrd="0" destOrd="0" presId="urn:microsoft.com/office/officeart/2008/layout/RadialCluster"/>
    <dgm:cxn modelId="{4338BC74-517A-49EA-909C-ECA5075A368A}" type="presOf" srcId="{073A1105-3FE1-40E0-BF03-B1FEBBA4A107}" destId="{61F4AC76-452A-4ECC-81F5-96B8E2A7C4E1}" srcOrd="0" destOrd="0" presId="urn:microsoft.com/office/officeart/2008/layout/RadialCluster"/>
    <dgm:cxn modelId="{A75729B5-41A1-4213-BBF0-957A2FCCB384}" type="presOf" srcId="{A23E43FB-155F-44FE-A4BB-C85A31F3CB53}" destId="{9A0CE4BB-57FF-4D60-9CAC-3F29BE540889}" srcOrd="0" destOrd="0" presId="urn:microsoft.com/office/officeart/2008/layout/RadialCluster"/>
    <dgm:cxn modelId="{23EB7448-F2BF-425D-9B3E-F14BD624977D}" srcId="{A23E43FB-155F-44FE-A4BB-C85A31F3CB53}" destId="{F5E2D6B6-E880-4152-BCE4-DE1A86535A36}" srcOrd="1" destOrd="0" parTransId="{CB09074E-72F7-4382-838B-02CDA6127BC6}" sibTransId="{4A73DB54-8EFF-4F27-847B-BD6821121119}"/>
    <dgm:cxn modelId="{93F027C9-6220-4953-B9ED-BE09981B6DD5}" srcId="{90A8FFFD-DCB3-4E4E-BA86-E99B10436D0D}" destId="{A23E43FB-155F-44FE-A4BB-C85A31F3CB53}" srcOrd="0" destOrd="0" parTransId="{9EB7FDF7-A071-4A6C-AF55-E2A8434D644B}" sibTransId="{D22C6082-00EB-4AE1-90A9-E7F14DD4D9E9}"/>
    <dgm:cxn modelId="{82FC16BE-228C-4CF2-95AF-2106C6C22E40}" type="presOf" srcId="{D95611F8-ECB8-4DDB-B9DC-801AE93D0619}" destId="{0A97B33E-45DA-4B93-BE5E-E54EED3B3B3F}" srcOrd="0" destOrd="0" presId="urn:microsoft.com/office/officeart/2008/layout/RadialCluster"/>
    <dgm:cxn modelId="{26D96388-FCD1-466E-A6B5-5E14FD5869B6}" srcId="{A23E43FB-155F-44FE-A4BB-C85A31F3CB53}" destId="{D95611F8-ECB8-4DDB-B9DC-801AE93D0619}" srcOrd="2" destOrd="0" parTransId="{06749D33-08EC-4774-BD79-D88A0A4DC19F}" sibTransId="{28120B23-8230-4834-AE38-A36BC8610575}"/>
    <dgm:cxn modelId="{D1614924-C66D-4AE4-94FE-E608D1DD6346}" srcId="{A23E43FB-155F-44FE-A4BB-C85A31F3CB53}" destId="{073A1105-3FE1-40E0-BF03-B1FEBBA4A107}" srcOrd="0" destOrd="0" parTransId="{4FF7E780-E198-4690-A944-311A08E1E13F}" sibTransId="{850F3389-4696-41F3-90F4-4FBCF752DDAC}"/>
    <dgm:cxn modelId="{73B93999-013D-4AB0-A22C-0FC3BE9342AC}" type="presOf" srcId="{06749D33-08EC-4774-BD79-D88A0A4DC19F}" destId="{0AF5C082-8106-417F-AF80-369312C212BC}" srcOrd="0" destOrd="0" presId="urn:microsoft.com/office/officeart/2008/layout/RadialCluster"/>
    <dgm:cxn modelId="{1428965C-026F-42E1-816E-7701C0C94ECA}" type="presOf" srcId="{CB09074E-72F7-4382-838B-02CDA6127BC6}" destId="{01204EDC-FB47-45A5-8245-B859F478D8C1}" srcOrd="0" destOrd="0" presId="urn:microsoft.com/office/officeart/2008/layout/RadialCluster"/>
    <dgm:cxn modelId="{6BC78E14-C9FC-4EC6-9B93-96858E49731A}" type="presOf" srcId="{90A8FFFD-DCB3-4E4E-BA86-E99B10436D0D}" destId="{6822ECA9-121F-4558-82C7-4BEC066AB808}" srcOrd="0" destOrd="0" presId="urn:microsoft.com/office/officeart/2008/layout/RadialCluster"/>
    <dgm:cxn modelId="{0D58FE47-5B8F-45FC-90B9-A2E2E50EFB69}" type="presOf" srcId="{F5E2D6B6-E880-4152-BCE4-DE1A86535A36}" destId="{B0459B85-9B55-4892-9AD9-1E5E1FACE86F}" srcOrd="0" destOrd="0" presId="urn:microsoft.com/office/officeart/2008/layout/RadialCluster"/>
    <dgm:cxn modelId="{105BF7E1-49FA-4C3D-AF1F-A118261BB86C}" type="presParOf" srcId="{6822ECA9-121F-4558-82C7-4BEC066AB808}" destId="{967B13A3-4C46-43B4-BC91-7E390231939D}" srcOrd="0" destOrd="0" presId="urn:microsoft.com/office/officeart/2008/layout/RadialCluster"/>
    <dgm:cxn modelId="{F2D18431-188C-44CA-ACB7-44FB1C73744E}" type="presParOf" srcId="{967B13A3-4C46-43B4-BC91-7E390231939D}" destId="{9A0CE4BB-57FF-4D60-9CAC-3F29BE540889}" srcOrd="0" destOrd="0" presId="urn:microsoft.com/office/officeart/2008/layout/RadialCluster"/>
    <dgm:cxn modelId="{4DA2AFCE-C309-4783-BF76-F29F0B9D4434}" type="presParOf" srcId="{967B13A3-4C46-43B4-BC91-7E390231939D}" destId="{8889282D-5AC2-4975-9B48-2EE009B2382A}" srcOrd="1" destOrd="0" presId="urn:microsoft.com/office/officeart/2008/layout/RadialCluster"/>
    <dgm:cxn modelId="{1D18170F-9174-46B4-8338-6228F6ED3ED6}" type="presParOf" srcId="{967B13A3-4C46-43B4-BC91-7E390231939D}" destId="{61F4AC76-452A-4ECC-81F5-96B8E2A7C4E1}" srcOrd="2" destOrd="0" presId="urn:microsoft.com/office/officeart/2008/layout/RadialCluster"/>
    <dgm:cxn modelId="{18C9CDC9-8DF6-470E-A651-22C891F336EC}" type="presParOf" srcId="{967B13A3-4C46-43B4-BC91-7E390231939D}" destId="{01204EDC-FB47-45A5-8245-B859F478D8C1}" srcOrd="3" destOrd="0" presId="urn:microsoft.com/office/officeart/2008/layout/RadialCluster"/>
    <dgm:cxn modelId="{EAF55520-243C-4995-A745-A2C49C1D545E}" type="presParOf" srcId="{967B13A3-4C46-43B4-BC91-7E390231939D}" destId="{B0459B85-9B55-4892-9AD9-1E5E1FACE86F}" srcOrd="4" destOrd="0" presId="urn:microsoft.com/office/officeart/2008/layout/RadialCluster"/>
    <dgm:cxn modelId="{14364B0E-4604-4233-8BFE-E056A71A8346}" type="presParOf" srcId="{967B13A3-4C46-43B4-BC91-7E390231939D}" destId="{0AF5C082-8106-417F-AF80-369312C212BC}" srcOrd="5" destOrd="0" presId="urn:microsoft.com/office/officeart/2008/layout/RadialCluster"/>
    <dgm:cxn modelId="{0CA6FDBC-F8C6-4478-8FCC-17ECE344E15B}" type="presParOf" srcId="{967B13A3-4C46-43B4-BC91-7E390231939D}" destId="{0A97B33E-45DA-4B93-BE5E-E54EED3B3B3F}" srcOrd="6" destOrd="0" presId="urn:microsoft.com/office/officeart/2008/layout/RadialCluster"/>
  </dgm:cxnLst>
  <dgm:bg/>
  <dgm:whole>
    <a:ln w="9525" cap="flat" cmpd="dbl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D66DC4-861A-4FCA-8216-D85ECF1A173F}" type="datetimeFigureOut">
              <a:rPr lang="ru-RU"/>
              <a:pPr>
                <a:defRPr/>
              </a:pPr>
              <a:t>23.10.2012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C6308-0042-4661-97C4-EC5C8B9DF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054C6-94AC-4C91-AC76-866ADE632E3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84E53-16A3-4DFE-975C-91D03633E27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4292FB-ACBD-4B42-99AA-7AE2CF65B92B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DEC385-A955-4B52-BEBF-86A5AB592B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73F1B-A600-43F1-9022-D366236F59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CF3B7-0B75-450A-B2E1-83880BC82E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0812E-CC85-40D2-8740-0B3E1E906C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562A1-BD1B-45AA-8CC6-C69E2AF225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F19FA4-8524-4A8D-8C97-A0D42A7BC6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92895-0497-40AD-9238-A6639A8A719C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E88016-4C6A-400E-B230-27EC384B79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A26207-A094-4DEE-BF7B-794B04939E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2FA26-8FCB-40F5-BFD4-98CF06B4D0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5FFAD3-6C33-4831-B516-8BEA5FD8F5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9FC591-DBD8-4220-9254-5ED07522A2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D8343B-6774-49D3-AD4E-5DC41932CF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5D970D-5EA6-4E7A-88F2-0C196756D3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B3611-0D90-4326-986B-23ED5CAA5F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54DA8-3AEE-4414-93CC-A4E44415F9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5804-6433-478C-8A34-8A045697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EE7F-02E8-4878-8241-16055E38C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82F9-B4BE-41E8-B920-5F351F7CD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FC9B-3A2D-4607-A86C-02A6B725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1D38-BE57-415D-8F64-352ADFD9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D2F1-CCC8-4E8D-B923-CDB62AE9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BC8E-EA4F-45E2-AFD7-EF9D45C2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C002-9C19-49DF-B571-90792512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C56C-B82A-49ED-A78E-F7E965EC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DD7D-556B-4FB0-A9B4-A7EFDC67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679A-D46B-4697-A8B1-AB55CB460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26BEC-DF6D-40A4-ABC4-A0CCE89E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6" r:id="rId2"/>
    <p:sldLayoutId id="2147484055" r:id="rId3"/>
    <p:sldLayoutId id="2147484054" r:id="rId4"/>
    <p:sldLayoutId id="2147484053" r:id="rId5"/>
    <p:sldLayoutId id="2147484052" r:id="rId6"/>
    <p:sldLayoutId id="2147484051" r:id="rId7"/>
    <p:sldLayoutId id="2147484050" r:id="rId8"/>
    <p:sldLayoutId id="2147484049" r:id="rId9"/>
    <p:sldLayoutId id="2147484048" r:id="rId10"/>
    <p:sldLayoutId id="214748404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2339752" cy="1494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96336" y="-9524"/>
            <a:ext cx="1547664" cy="19953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366713" y="1465263"/>
            <a:ext cx="8382000" cy="472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</a:t>
            </a:r>
            <a:r>
              <a:rPr lang="ru-RU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оциально-экономическое </a:t>
            </a:r>
          </a:p>
          <a:p>
            <a:pPr algn="ctr"/>
            <a:r>
              <a:rPr lang="ru-RU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развитие в 20-50-е гг.</a:t>
            </a:r>
          </a:p>
          <a:p>
            <a:pPr algn="ctr"/>
            <a:r>
              <a:rPr lang="en-US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XIX </a:t>
            </a:r>
            <a:r>
              <a:rPr lang="ru-RU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Чупров Л.А. МОУ СОШ №3 с. Камень-Рыболов Ханкайского района Приморского края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6" y="110970"/>
            <a:ext cx="3801538" cy="23819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178369"/>
            <a:ext cx="3366560" cy="25328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52354" y="3929726"/>
            <a:ext cx="3991646" cy="30301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" name="Багетная рамка 8"/>
          <p:cNvSpPr/>
          <p:nvPr/>
        </p:nvSpPr>
        <p:spPr>
          <a:xfrm>
            <a:off x="3429000" y="5786438"/>
            <a:ext cx="2286000" cy="42862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643063" y="-14288"/>
            <a:ext cx="7131050" cy="1865313"/>
          </a:xfrm>
          <a:prstGeom prst="cloud">
            <a:avLst/>
          </a:prstGeom>
          <a:pattFill prst="pct50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Быстрое развитие элементов капитализма в экономике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6038"/>
            <a:ext cx="1552575" cy="1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Documents and Settings\Чупров Леонид\Мои документы\А. наглядность\Анимации цветочные\n_blu06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263" y="4440238"/>
            <a:ext cx="13096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Documents and Settings\Чупров Леонид\Мои документы\А. наглядность\Анимации цветочные\n_blu06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5284788"/>
            <a:ext cx="4254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Documents and Settings\Чупров Леонид\Мои документы\А. наглядность\Анимации цветочные\n_blu06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0163" y="4941888"/>
            <a:ext cx="10398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Documents and Settings\Чупров Леонид\Мои документы\А. наглядность\Анимации цветочные\n_blu06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084763"/>
            <a:ext cx="7921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http://img1.liveinternet.ru/images/attach/c/2/73/626/73626063_torf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" y="5627077"/>
            <a:ext cx="9143999" cy="12309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6021388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Промышленный переворот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01863" y="4529138"/>
            <a:ext cx="276225" cy="449262"/>
          </a:xfrm>
          <a:custGeom>
            <a:avLst/>
            <a:gdLst>
              <a:gd name="connsiteX0" fmla="*/ 0 w 275412"/>
              <a:gd name="connsiteY0" fmla="*/ 154316 h 308632"/>
              <a:gd name="connsiteX1" fmla="*/ 137706 w 275412"/>
              <a:gd name="connsiteY1" fmla="*/ 0 h 308632"/>
              <a:gd name="connsiteX2" fmla="*/ 275412 w 275412"/>
              <a:gd name="connsiteY2" fmla="*/ 154316 h 308632"/>
              <a:gd name="connsiteX3" fmla="*/ 137706 w 275412"/>
              <a:gd name="connsiteY3" fmla="*/ 308632 h 308632"/>
              <a:gd name="connsiteX4" fmla="*/ 0 w 275412"/>
              <a:gd name="connsiteY4" fmla="*/ 154316 h 308632"/>
              <a:gd name="connsiteX0" fmla="*/ 0 w 275412"/>
              <a:gd name="connsiteY0" fmla="*/ 294993 h 449309"/>
              <a:gd name="connsiteX1" fmla="*/ 137706 w 275412"/>
              <a:gd name="connsiteY1" fmla="*/ 0 h 449309"/>
              <a:gd name="connsiteX2" fmla="*/ 275412 w 275412"/>
              <a:gd name="connsiteY2" fmla="*/ 294993 h 449309"/>
              <a:gd name="connsiteX3" fmla="*/ 137706 w 275412"/>
              <a:gd name="connsiteY3" fmla="*/ 449309 h 449309"/>
              <a:gd name="connsiteX4" fmla="*/ 0 w 275412"/>
              <a:gd name="connsiteY4" fmla="*/ 294993 h 4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12" h="449309">
                <a:moveTo>
                  <a:pt x="0" y="294993"/>
                </a:moveTo>
                <a:cubicBezTo>
                  <a:pt x="0" y="220108"/>
                  <a:pt x="61653" y="0"/>
                  <a:pt x="137706" y="0"/>
                </a:cubicBezTo>
                <a:cubicBezTo>
                  <a:pt x="213759" y="0"/>
                  <a:pt x="275412" y="209767"/>
                  <a:pt x="275412" y="294993"/>
                </a:cubicBezTo>
                <a:cubicBezTo>
                  <a:pt x="275412" y="380219"/>
                  <a:pt x="213759" y="449309"/>
                  <a:pt x="137706" y="449309"/>
                </a:cubicBezTo>
                <a:cubicBezTo>
                  <a:pt x="61653" y="449309"/>
                  <a:pt x="0" y="369878"/>
                  <a:pt x="0" y="294993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0"/>
          <p:cNvSpPr/>
          <p:nvPr/>
        </p:nvSpPr>
        <p:spPr>
          <a:xfrm>
            <a:off x="7434263" y="3843338"/>
            <a:ext cx="274637" cy="449262"/>
          </a:xfrm>
          <a:custGeom>
            <a:avLst/>
            <a:gdLst>
              <a:gd name="connsiteX0" fmla="*/ 0 w 275412"/>
              <a:gd name="connsiteY0" fmla="*/ 154316 h 308632"/>
              <a:gd name="connsiteX1" fmla="*/ 137706 w 275412"/>
              <a:gd name="connsiteY1" fmla="*/ 0 h 308632"/>
              <a:gd name="connsiteX2" fmla="*/ 275412 w 275412"/>
              <a:gd name="connsiteY2" fmla="*/ 154316 h 308632"/>
              <a:gd name="connsiteX3" fmla="*/ 137706 w 275412"/>
              <a:gd name="connsiteY3" fmla="*/ 308632 h 308632"/>
              <a:gd name="connsiteX4" fmla="*/ 0 w 275412"/>
              <a:gd name="connsiteY4" fmla="*/ 154316 h 308632"/>
              <a:gd name="connsiteX0" fmla="*/ 0 w 275412"/>
              <a:gd name="connsiteY0" fmla="*/ 294993 h 449309"/>
              <a:gd name="connsiteX1" fmla="*/ 137706 w 275412"/>
              <a:gd name="connsiteY1" fmla="*/ 0 h 449309"/>
              <a:gd name="connsiteX2" fmla="*/ 275412 w 275412"/>
              <a:gd name="connsiteY2" fmla="*/ 294993 h 449309"/>
              <a:gd name="connsiteX3" fmla="*/ 137706 w 275412"/>
              <a:gd name="connsiteY3" fmla="*/ 449309 h 449309"/>
              <a:gd name="connsiteX4" fmla="*/ 0 w 275412"/>
              <a:gd name="connsiteY4" fmla="*/ 294993 h 4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12" h="449309">
                <a:moveTo>
                  <a:pt x="0" y="294993"/>
                </a:moveTo>
                <a:cubicBezTo>
                  <a:pt x="0" y="220108"/>
                  <a:pt x="61653" y="0"/>
                  <a:pt x="137706" y="0"/>
                </a:cubicBezTo>
                <a:cubicBezTo>
                  <a:pt x="213759" y="0"/>
                  <a:pt x="275412" y="209767"/>
                  <a:pt x="275412" y="294993"/>
                </a:cubicBezTo>
                <a:cubicBezTo>
                  <a:pt x="275412" y="380219"/>
                  <a:pt x="213759" y="449309"/>
                  <a:pt x="137706" y="449309"/>
                </a:cubicBezTo>
                <a:cubicBezTo>
                  <a:pt x="61653" y="449309"/>
                  <a:pt x="0" y="369878"/>
                  <a:pt x="0" y="294993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0"/>
          <p:cNvSpPr/>
          <p:nvPr/>
        </p:nvSpPr>
        <p:spPr>
          <a:xfrm>
            <a:off x="7962900" y="2662238"/>
            <a:ext cx="274638" cy="449262"/>
          </a:xfrm>
          <a:custGeom>
            <a:avLst/>
            <a:gdLst>
              <a:gd name="connsiteX0" fmla="*/ 0 w 275412"/>
              <a:gd name="connsiteY0" fmla="*/ 154316 h 308632"/>
              <a:gd name="connsiteX1" fmla="*/ 137706 w 275412"/>
              <a:gd name="connsiteY1" fmla="*/ 0 h 308632"/>
              <a:gd name="connsiteX2" fmla="*/ 275412 w 275412"/>
              <a:gd name="connsiteY2" fmla="*/ 154316 h 308632"/>
              <a:gd name="connsiteX3" fmla="*/ 137706 w 275412"/>
              <a:gd name="connsiteY3" fmla="*/ 308632 h 308632"/>
              <a:gd name="connsiteX4" fmla="*/ 0 w 275412"/>
              <a:gd name="connsiteY4" fmla="*/ 154316 h 308632"/>
              <a:gd name="connsiteX0" fmla="*/ 0 w 275412"/>
              <a:gd name="connsiteY0" fmla="*/ 294993 h 449309"/>
              <a:gd name="connsiteX1" fmla="*/ 137706 w 275412"/>
              <a:gd name="connsiteY1" fmla="*/ 0 h 449309"/>
              <a:gd name="connsiteX2" fmla="*/ 275412 w 275412"/>
              <a:gd name="connsiteY2" fmla="*/ 294993 h 449309"/>
              <a:gd name="connsiteX3" fmla="*/ 137706 w 275412"/>
              <a:gd name="connsiteY3" fmla="*/ 449309 h 449309"/>
              <a:gd name="connsiteX4" fmla="*/ 0 w 275412"/>
              <a:gd name="connsiteY4" fmla="*/ 294993 h 4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12" h="449309">
                <a:moveTo>
                  <a:pt x="0" y="294993"/>
                </a:moveTo>
                <a:cubicBezTo>
                  <a:pt x="0" y="220108"/>
                  <a:pt x="61653" y="0"/>
                  <a:pt x="137706" y="0"/>
                </a:cubicBezTo>
                <a:cubicBezTo>
                  <a:pt x="213759" y="0"/>
                  <a:pt x="275412" y="209767"/>
                  <a:pt x="275412" y="294993"/>
                </a:cubicBezTo>
                <a:cubicBezTo>
                  <a:pt x="275412" y="380219"/>
                  <a:pt x="213759" y="449309"/>
                  <a:pt x="137706" y="449309"/>
                </a:cubicBezTo>
                <a:cubicBezTo>
                  <a:pt x="61653" y="449309"/>
                  <a:pt x="0" y="369878"/>
                  <a:pt x="0" y="294993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40"/>
          <p:cNvSpPr/>
          <p:nvPr/>
        </p:nvSpPr>
        <p:spPr>
          <a:xfrm>
            <a:off x="776288" y="3843338"/>
            <a:ext cx="274637" cy="449262"/>
          </a:xfrm>
          <a:custGeom>
            <a:avLst/>
            <a:gdLst>
              <a:gd name="connsiteX0" fmla="*/ 0 w 275412"/>
              <a:gd name="connsiteY0" fmla="*/ 154316 h 308632"/>
              <a:gd name="connsiteX1" fmla="*/ 137706 w 275412"/>
              <a:gd name="connsiteY1" fmla="*/ 0 h 308632"/>
              <a:gd name="connsiteX2" fmla="*/ 275412 w 275412"/>
              <a:gd name="connsiteY2" fmla="*/ 154316 h 308632"/>
              <a:gd name="connsiteX3" fmla="*/ 137706 w 275412"/>
              <a:gd name="connsiteY3" fmla="*/ 308632 h 308632"/>
              <a:gd name="connsiteX4" fmla="*/ 0 w 275412"/>
              <a:gd name="connsiteY4" fmla="*/ 154316 h 308632"/>
              <a:gd name="connsiteX0" fmla="*/ 0 w 275412"/>
              <a:gd name="connsiteY0" fmla="*/ 294993 h 449309"/>
              <a:gd name="connsiteX1" fmla="*/ 137706 w 275412"/>
              <a:gd name="connsiteY1" fmla="*/ 0 h 449309"/>
              <a:gd name="connsiteX2" fmla="*/ 275412 w 275412"/>
              <a:gd name="connsiteY2" fmla="*/ 294993 h 449309"/>
              <a:gd name="connsiteX3" fmla="*/ 137706 w 275412"/>
              <a:gd name="connsiteY3" fmla="*/ 449309 h 449309"/>
              <a:gd name="connsiteX4" fmla="*/ 0 w 275412"/>
              <a:gd name="connsiteY4" fmla="*/ 294993 h 4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12" h="449309">
                <a:moveTo>
                  <a:pt x="0" y="294993"/>
                </a:moveTo>
                <a:cubicBezTo>
                  <a:pt x="0" y="220108"/>
                  <a:pt x="61653" y="0"/>
                  <a:pt x="137706" y="0"/>
                </a:cubicBezTo>
                <a:cubicBezTo>
                  <a:pt x="213759" y="0"/>
                  <a:pt x="275412" y="209767"/>
                  <a:pt x="275412" y="294993"/>
                </a:cubicBezTo>
                <a:cubicBezTo>
                  <a:pt x="275412" y="380219"/>
                  <a:pt x="213759" y="449309"/>
                  <a:pt x="137706" y="449309"/>
                </a:cubicBezTo>
                <a:cubicBezTo>
                  <a:pt x="61653" y="449309"/>
                  <a:pt x="0" y="369878"/>
                  <a:pt x="0" y="294993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Выноска-облако 52"/>
          <p:cNvSpPr/>
          <p:nvPr/>
        </p:nvSpPr>
        <p:spPr>
          <a:xfrm>
            <a:off x="0" y="1125538"/>
            <a:ext cx="3636963" cy="1798637"/>
          </a:xfrm>
          <a:prstGeom prst="cloudCallout">
            <a:avLst>
              <a:gd name="adj1" fmla="val 47173"/>
              <a:gd name="adj2" fmla="val 22457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капиталистических мануфактур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Выноска-облако 53"/>
          <p:cNvSpPr/>
          <p:nvPr/>
        </p:nvSpPr>
        <p:spPr>
          <a:xfrm>
            <a:off x="2725738" y="1255713"/>
            <a:ext cx="3636962" cy="1190625"/>
          </a:xfrm>
          <a:prstGeom prst="cloudCallout">
            <a:avLst>
              <a:gd name="adj1" fmla="val 30543"/>
              <a:gd name="adj2" fmla="val 30961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внутренней торговли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5489575" y="850900"/>
            <a:ext cx="3636963" cy="1190625"/>
          </a:xfrm>
          <a:prstGeom prst="cloudCallout">
            <a:avLst>
              <a:gd name="adj1" fmla="val 5791"/>
              <a:gd name="adj2" fmla="val 35685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расслоения крестьянства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Выноска-облако 55"/>
          <p:cNvSpPr/>
          <p:nvPr/>
        </p:nvSpPr>
        <p:spPr>
          <a:xfrm>
            <a:off x="4462463" y="1998663"/>
            <a:ext cx="3638550" cy="1190625"/>
          </a:xfrm>
          <a:prstGeom prst="cloudCallout">
            <a:avLst>
              <a:gd name="adj1" fmla="val -63050"/>
              <a:gd name="adj2" fmla="val 34740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фабрик и заводов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3" grpId="0" animBg="1"/>
      <p:bldP spid="54" grpId="0" animBg="1"/>
      <p:bldP spid="55" grpId="0" animBg="1"/>
      <p:bldP spid="55" grpId="1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643063" y="-14288"/>
            <a:ext cx="7131050" cy="1662113"/>
          </a:xfrm>
          <a:prstGeom prst="cloud">
            <a:avLst/>
          </a:prstGeom>
          <a:pattFill prst="pct5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Тормозящее развитие существующего политического строя и экономического уклада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46650" y="1357313"/>
            <a:ext cx="4197350" cy="1423987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Негативные последствия вмешательства государства в экономику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29125" y="2593975"/>
            <a:ext cx="3673475" cy="1219200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Господство дворянства в политической системе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144463" y="1446213"/>
            <a:ext cx="4643437" cy="1503362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Сдерживание роста численности наемных рабочих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116013" y="2565400"/>
            <a:ext cx="3671887" cy="1247775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Низкая покупательная способность крестьян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913" y="6129338"/>
            <a:ext cx="6624637" cy="64770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5715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Прогрессивное развитие общества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4284663" y="45815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6156325" y="4292600"/>
            <a:ext cx="503238" cy="865188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1347788" y="44037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5149850" y="3813175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341813" y="16478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390775" y="40052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303588" y="43465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1400175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7258050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3722688" y="57054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4864100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4133850" y="5705475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8164513" y="3525838"/>
            <a:ext cx="604837" cy="574675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236538" y="29495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7777163" y="6319838"/>
            <a:ext cx="604837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236538" y="4999038"/>
            <a:ext cx="604837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7172325" y="4724400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2649538" y="57435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1028700" y="6288088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2044700" y="5310188"/>
            <a:ext cx="604838" cy="574675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8183563" y="4979988"/>
            <a:ext cx="604837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6013" y="76200"/>
            <a:ext cx="6624637" cy="6477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Начало промышленного переворота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125" y="981075"/>
            <a:ext cx="8929688" cy="863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30-50-х годах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 в России начался промышленный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переворот.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11125" y="2708275"/>
            <a:ext cx="2592388" cy="1152525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41863"/>
            <a:ext cx="30749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4799013"/>
            <a:ext cx="18700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>
          <a:xfrm>
            <a:off x="2327275" y="1971675"/>
            <a:ext cx="2303463" cy="1169988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Начался в условиях крепостничества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297363" y="1989138"/>
            <a:ext cx="2519362" cy="1169987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Начался позже, чем в развитых странах Западной Европы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6588125" y="1979613"/>
            <a:ext cx="2305050" cy="1169987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Проявлялся в основном в технической стороне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271713" y="3424238"/>
            <a:ext cx="3524250" cy="1169987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Сдерживался медленными темпами формирования первоначального капитала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5383213" y="3411538"/>
            <a:ext cx="3524250" cy="1169987"/>
          </a:xfrm>
          <a:prstGeom prst="homePlate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Низкими были темпы роста класса предпринимателей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799013"/>
            <a:ext cx="25273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Диаграмма 1"/>
          <p:cNvGraphicFramePr>
            <a:graphicFrameLocks/>
          </p:cNvGraphicFramePr>
          <p:nvPr/>
        </p:nvGraphicFramePr>
        <p:xfrm>
          <a:off x="-19050" y="-28575"/>
          <a:ext cx="9213850" cy="6937375"/>
        </p:xfrm>
        <a:graphic>
          <a:graphicData uri="http://schemas.openxmlformats.org/presentationml/2006/ole">
            <p:oleObj spid="_x0000_s38913" r:id="rId4" imgW="9211854" imgH="6937849" progId="Excel.Char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3789363"/>
            <a:ext cx="4564063" cy="2735262"/>
          </a:xfrm>
          <a:prstGeom prst="roundRect">
            <a:avLst/>
          </a:prstGeom>
          <a:pattFill prst="lt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небольшие города имели аграрный характер. Их жители пахали землю, держали скот. В среднерусских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развито садоводство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города, как Путивль, Ржев, буквально утопали в садах. Преобладала деревянная застройка. На каждую сотню деревянных домов приходилось по 2— каменных. Пожары, случалось, опустошали целые города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1775" y="130175"/>
            <a:ext cx="2239963" cy="1066800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1825 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81288" y="130175"/>
            <a:ext cx="3403600" cy="1066800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415 городов и посадов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788" y="153988"/>
            <a:ext cx="2646362" cy="1065212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городах проживало 2.3 млн чел.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8% населения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1592263"/>
            <a:ext cx="2449513" cy="576262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Петербург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9725" y="1592263"/>
            <a:ext cx="1908175" cy="576262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438 тыс. жителей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4950" y="2320925"/>
            <a:ext cx="2449513" cy="574675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6713" y="2308225"/>
            <a:ext cx="1908175" cy="574675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241 тыс. жителей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" y="3067050"/>
            <a:ext cx="2449513" cy="576263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Тула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06713" y="3067050"/>
            <a:ext cx="1908175" cy="576263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 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1386587"/>
            <a:ext cx="3738700" cy="280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83094" y="4437112"/>
            <a:ext cx="3864566" cy="230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62543" y="1386587"/>
            <a:ext cx="4037033" cy="302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4075" y="0"/>
            <a:ext cx="5543550" cy="57626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375" y="2740025"/>
            <a:ext cx="5167313" cy="833438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связавшая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Волгу с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Балтийским бассейном (Мариинская и Тихвинская системы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863" y="1184275"/>
            <a:ext cx="3024187" cy="936625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Железные дороги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5688" y="681038"/>
            <a:ext cx="5080000" cy="503237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Царскосельская (1837)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5050" y="1268413"/>
            <a:ext cx="5081588" cy="504825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Варшавско-Венская (1839-1848),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5525" y="1844675"/>
            <a:ext cx="5080000" cy="720725"/>
          </a:xfrm>
          <a:prstGeom prst="round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Петербургско-Московская</a:t>
            </a:r>
            <a:b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1843-1851)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3246438"/>
            <a:ext cx="3024187" cy="936625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каналов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7738" y="3695700"/>
            <a:ext cx="5256212" cy="974725"/>
          </a:xfrm>
          <a:prstGeom prst="roundRect">
            <a:avLst/>
          </a:prstGeom>
          <a:pattFill prst="pct1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50800" cmpd="dbl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Днепр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Огинский, Березинский,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Днепровско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-Бугский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канал был связан с западными реками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76625" y="4838700"/>
            <a:ext cx="5256213" cy="982663"/>
          </a:xfrm>
          <a:prstGeom prst="roundRect">
            <a:avLst/>
          </a:prstGeom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Первый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пароход был испытан на Неве в 1815г., 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в 1860 г. по рекам, озерам и морям России плавало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более 300 пароходов.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388" y="4957763"/>
            <a:ext cx="3014662" cy="744537"/>
          </a:xfrm>
          <a:prstGeom prst="roundRect">
            <a:avLst/>
          </a:prstGeom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Водный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388" y="5949950"/>
            <a:ext cx="3014662" cy="744538"/>
          </a:xfrm>
          <a:prstGeom prst="roundRect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Шоссейный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38525" y="5907088"/>
            <a:ext cx="5256213" cy="765175"/>
          </a:xfrm>
          <a:prstGeom prst="roundRect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предреформенвые годы было построено свыше 8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верст шоссейных дорог.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97425" y="3068638"/>
            <a:ext cx="4175125" cy="230505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поезде было 8 вагонов.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следование от Петербурга до Царского Села было затрачено 35 минут, а на обратный путь – 27 минут.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доходила до 64 км/час.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725" y="3068638"/>
            <a:ext cx="3889375" cy="3686175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Торжественное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Царскосельской дороги состоялось 30 октября 1837 года.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день из четырех паровозов, построенных в 1836 году и уже поступивших на дорогу, поезд вел управляемый Герстерном паровоз «Проворный».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25" y="277813"/>
            <a:ext cx="4175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3850" y="277813"/>
            <a:ext cx="4103688" cy="257810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железной дорогой общественного пользования в России стала Царскосельская железная дорога. Ее строительство началось 1 мая 1836 года и проходило под руководством австрийского инженера Франца Герстнера.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7425" y="5675313"/>
            <a:ext cx="4175125" cy="107950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тяги поездов только паровозы стали с 4 апреля 1838 года.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0113" y="0"/>
            <a:ext cx="7127875" cy="57626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Помещичье и крестьянское хозяйство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734050"/>
            <a:ext cx="9144000" cy="1135063"/>
          </a:xfrm>
          <a:prstGeom prst="roundRect">
            <a:avLst/>
          </a:prstGeom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Те, кто прибегал к капиталистическим приемам быстро поправляли свое положение , но повсеместное использование наемного труда сдерживалось отсутствием рынка свободной рабочей силы.</a:t>
            </a:r>
          </a:p>
        </p:txBody>
      </p:sp>
      <p:sp>
        <p:nvSpPr>
          <p:cNvPr id="5" name="Овал 4"/>
          <p:cNvSpPr/>
          <p:nvPr/>
        </p:nvSpPr>
        <p:spPr>
          <a:xfrm>
            <a:off x="2879725" y="1819275"/>
            <a:ext cx="3168650" cy="2592388"/>
          </a:xfrm>
          <a:prstGeom prst="ellips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капиталистического уклада в сельском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725" y="701675"/>
            <a:ext cx="2879725" cy="2449513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наемной рабочей силы</a:t>
            </a:r>
          </a:p>
        </p:txBody>
      </p:sp>
      <p:sp>
        <p:nvSpPr>
          <p:cNvPr id="7" name="Овал 6"/>
          <p:cNvSpPr/>
          <p:nvPr/>
        </p:nvSpPr>
        <p:spPr>
          <a:xfrm>
            <a:off x="684213" y="757238"/>
            <a:ext cx="2879725" cy="2449512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новых технологий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0113" y="3157538"/>
            <a:ext cx="2879725" cy="2447925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передовых орудий труда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3800" y="3151188"/>
            <a:ext cx="2881313" cy="2447925"/>
          </a:xfrm>
          <a:prstGeom prst="ellipse">
            <a:avLst/>
          </a:prstGeom>
          <a:noFill/>
          <a:ln w="50800" cmpd="dbl">
            <a:solidFill>
              <a:srgbClr val="00206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Товарный характер хозяйства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0113" y="0"/>
            <a:ext cx="7127875" cy="57626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Помещичье и крестьянское хозяйство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092825"/>
            <a:ext cx="9144000" cy="776288"/>
          </a:xfrm>
          <a:prstGeom prst="roundRect">
            <a:avLst/>
          </a:prstGeom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использовал в хозяйстве прежние методы, переживал процесс упадка.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79725" y="1819275"/>
            <a:ext cx="3168650" cy="2592388"/>
          </a:xfrm>
          <a:prstGeom prst="ellips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Помещичье хозяйство приходило в упадок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725" y="701675"/>
            <a:ext cx="2879725" cy="2449513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Барщина и оброк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213" y="757238"/>
            <a:ext cx="2879725" cy="2449512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Отсталая система земледелия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0113" y="3157538"/>
            <a:ext cx="2879725" cy="2447925"/>
          </a:xfrm>
          <a:prstGeom prst="ellipse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Натуральная форма хозяйствования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7900" y="3243263"/>
            <a:ext cx="2879725" cy="2447925"/>
          </a:xfrm>
          <a:prstGeom prst="ellipse">
            <a:avLst/>
          </a:prstGeom>
          <a:noFill/>
          <a:ln w="50800" cmpd="dbl">
            <a:solidFill>
              <a:srgbClr val="00206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 крепостных крестьян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0113" y="0"/>
            <a:ext cx="7127875" cy="57626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Итоги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692150"/>
            <a:ext cx="8351838" cy="5976938"/>
          </a:xfrm>
          <a:prstGeom prst="roundRect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первой половине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века наращивала темпы своего развития промышленность,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Увеличивалось количество мануфактур, фабрик и заводов. Развивалась транспортная система, росло количество городов и городских жителей. В России начался промышленный переворот.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хозяйство отставало в своем развитии от промышленности.  Активнее стали развиваться хозяйства, переходившие на использование элементов капиталистического хозяйства.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экономики мешали феодально-крепостнические пережитки: самодержавная форма правления, помещичье землевладение, крепостное право.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4213" y="1412875"/>
            <a:ext cx="7704137" cy="5040313"/>
          </a:xfrm>
          <a:prstGeom prst="roundRect">
            <a:avLst/>
          </a:prstGeom>
          <a:noFill/>
          <a:ln w="50800" cmpd="dbl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Противоречия хозяйственного развития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Начало промышленного переворота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Развитие транспорта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Помещичье и крестьянское хозяйство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313" y="260350"/>
            <a:ext cx="3413125" cy="79216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2339752" cy="1494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96336" y="-9524"/>
            <a:ext cx="1547664" cy="19953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Прямоугольник 3"/>
          <p:cNvSpPr/>
          <p:nvPr/>
        </p:nvSpPr>
        <p:spPr>
          <a:xfrm>
            <a:off x="107950" y="404813"/>
            <a:ext cx="8928100" cy="640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понимания учащимися кризиса феодально-крепостнической системы, убеждения в исторической необходимости падения крепостного права в России и смены отживавшего феодального строя более прогрессивным – капиталистическим;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 умения учащихся классифицировать, анализировать источники, рассуждать, отвечать на проблемные вопросы;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продолжать развивать умения работать в группах.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понятия: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“промышленный переворот”, “капитализм”, “феодально-крепостническая система”.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мультимедийный проектор, схемы на доске, исторические источники.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565400"/>
            <a:ext cx="8569325" cy="4683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урока заполняем таблицу: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357563"/>
          <a:ext cx="9144000" cy="33115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72000"/>
                <a:gridCol w="4572000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Новые явления в экономике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Элементы, тормозящие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её развитие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3838" y="115888"/>
            <a:ext cx="3411537" cy="79216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Капитализм</a:t>
            </a:r>
          </a:p>
        </p:txBody>
      </p:sp>
      <p:cxnSp>
        <p:nvCxnSpPr>
          <p:cNvPr id="5" name="Прямая со стрелкой 4"/>
          <p:cNvCxnSpPr>
            <a:stCxn id="3" idx="2"/>
            <a:endCxn id="7" idx="0"/>
          </p:cNvCxnSpPr>
          <p:nvPr/>
        </p:nvCxnSpPr>
        <p:spPr>
          <a:xfrm flipH="1">
            <a:off x="1922463" y="908050"/>
            <a:ext cx="7937" cy="22225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23838" y="1130300"/>
            <a:ext cx="3398837" cy="58737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бщественный строй, при котором: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2"/>
            <a:endCxn id="12" idx="0"/>
          </p:cNvCxnSpPr>
          <p:nvPr/>
        </p:nvCxnSpPr>
        <p:spPr>
          <a:xfrm>
            <a:off x="1922463" y="1717675"/>
            <a:ext cx="7937" cy="32385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38125" y="2041525"/>
            <a:ext cx="3384550" cy="11049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вятой и неприкосновенной является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частная собственность на средства производства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2" idx="2"/>
            <a:endCxn id="20" idx="0"/>
          </p:cNvCxnSpPr>
          <p:nvPr/>
        </p:nvCxnSpPr>
        <p:spPr>
          <a:xfrm>
            <a:off x="1930400" y="3146425"/>
            <a:ext cx="0" cy="195263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23838" y="3341688"/>
            <a:ext cx="3411537" cy="896937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 свободны ,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наделены всеми правами и свободами,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20" idx="2"/>
            <a:endCxn id="23" idx="0"/>
          </p:cNvCxnSpPr>
          <p:nvPr/>
        </p:nvCxnSpPr>
        <p:spPr>
          <a:xfrm>
            <a:off x="1930400" y="4238625"/>
            <a:ext cx="12700" cy="339725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46063" y="4578350"/>
            <a:ext cx="3395662" cy="86518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в жизни людей наиважнейшую роль играют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>
            <a:stCxn id="23" idx="2"/>
            <a:endCxn id="89" idx="0"/>
          </p:cNvCxnSpPr>
          <p:nvPr/>
        </p:nvCxnSpPr>
        <p:spPr>
          <a:xfrm>
            <a:off x="1943100" y="5443538"/>
            <a:ext cx="6350" cy="231775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238125" y="5675313"/>
            <a:ext cx="3421063" cy="109696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основными классами общества являются 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капиталисты и наемные рабочие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586288" y="5775325"/>
            <a:ext cx="3411537" cy="89693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хорошо развиты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промышленность и торговля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>
            <a:stCxn id="89" idx="3"/>
            <a:endCxn id="112" idx="1"/>
          </p:cNvCxnSpPr>
          <p:nvPr/>
        </p:nvCxnSpPr>
        <p:spPr>
          <a:xfrm>
            <a:off x="3659188" y="6223000"/>
            <a:ext cx="927100" cy="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0" name="Прямая со стрелкой 129"/>
          <p:cNvCxnSpPr>
            <a:stCxn id="3" idx="3"/>
            <a:endCxn id="133" idx="1"/>
          </p:cNvCxnSpPr>
          <p:nvPr/>
        </p:nvCxnSpPr>
        <p:spPr>
          <a:xfrm>
            <a:off x="3635375" y="512763"/>
            <a:ext cx="1081088" cy="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4716463" y="65088"/>
            <a:ext cx="3411537" cy="89535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Государство с республиканской формой правления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131888"/>
            <a:ext cx="26590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0338" y="3325813"/>
            <a:ext cx="23225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8313" y="1131888"/>
            <a:ext cx="21685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363" y="3313113"/>
            <a:ext cx="24225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20" grpId="0" animBg="1"/>
      <p:bldP spid="23" grpId="0" animBg="1"/>
      <p:bldP spid="89" grpId="0" animBg="1"/>
      <p:bldP spid="112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112713"/>
            <a:ext cx="3443287" cy="79216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Феодализм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2" idx="2"/>
            <a:endCxn id="6" idx="0"/>
          </p:cNvCxnSpPr>
          <p:nvPr/>
        </p:nvCxnSpPr>
        <p:spPr>
          <a:xfrm>
            <a:off x="2332038" y="904875"/>
            <a:ext cx="9525" cy="436563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11188" y="1341438"/>
            <a:ext cx="3460750" cy="89376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бщественный строй, при котором: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88" y="2781300"/>
            <a:ext cx="3460750" cy="10795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жизни людей наиважнейшую роль играет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собственность на землю.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11" idx="0"/>
          </p:cNvCxnSpPr>
          <p:nvPr/>
        </p:nvCxnSpPr>
        <p:spPr>
          <a:xfrm>
            <a:off x="2341563" y="2235200"/>
            <a:ext cx="0" cy="54610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15950" y="4246563"/>
            <a:ext cx="3455988" cy="118268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осподствует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сословный строй и важную роль в жизни общества играет социальный статус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950" y="5849938"/>
            <a:ext cx="3432175" cy="79216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уществует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крепостная зависимость</a:t>
            </a:r>
          </a:p>
        </p:txBody>
      </p:sp>
      <p:cxnSp>
        <p:nvCxnSpPr>
          <p:cNvPr id="23" name="Прямая со стрелкой 22"/>
          <p:cNvCxnSpPr>
            <a:stCxn id="11" idx="2"/>
            <a:endCxn id="17" idx="0"/>
          </p:cNvCxnSpPr>
          <p:nvPr/>
        </p:nvCxnSpPr>
        <p:spPr>
          <a:xfrm>
            <a:off x="2341563" y="3860800"/>
            <a:ext cx="1587" cy="385763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 стрелкой 25"/>
          <p:cNvCxnSpPr>
            <a:stCxn id="17" idx="2"/>
            <a:endCxn id="18" idx="0"/>
          </p:cNvCxnSpPr>
          <p:nvPr/>
        </p:nvCxnSpPr>
        <p:spPr>
          <a:xfrm flipH="1">
            <a:off x="2332038" y="5429250"/>
            <a:ext cx="11112" cy="420688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065713" y="5754688"/>
            <a:ext cx="3433762" cy="98107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сновными классами общества являются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феодалы и крестьяне</a:t>
            </a:r>
          </a:p>
        </p:txBody>
      </p:sp>
      <p:cxnSp>
        <p:nvCxnSpPr>
          <p:cNvPr id="32" name="Прямая со стрелкой 31"/>
          <p:cNvCxnSpPr>
            <a:stCxn id="18" idx="3"/>
            <a:endCxn id="31" idx="1"/>
          </p:cNvCxnSpPr>
          <p:nvPr/>
        </p:nvCxnSpPr>
        <p:spPr>
          <a:xfrm>
            <a:off x="4048125" y="6245225"/>
            <a:ext cx="1017588" cy="0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Прямая со стрелкой 34"/>
          <p:cNvCxnSpPr>
            <a:stCxn id="2" idx="3"/>
            <a:endCxn id="37" idx="1"/>
          </p:cNvCxnSpPr>
          <p:nvPr/>
        </p:nvCxnSpPr>
        <p:spPr>
          <a:xfrm>
            <a:off x="4054475" y="509588"/>
            <a:ext cx="661988" cy="3175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4716463" y="65088"/>
            <a:ext cx="3411537" cy="89535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Монархия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3609975"/>
            <a:ext cx="17430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1327150"/>
            <a:ext cx="23082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413" y="1355725"/>
            <a:ext cx="23669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3700" y="3575050"/>
            <a:ext cx="30368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7" grpId="0" animBg="1"/>
      <p:bldP spid="18" grpId="0" animBg="1"/>
      <p:bldP spid="3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6013" y="76200"/>
            <a:ext cx="6624637" cy="6477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Противоречия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хозяйственного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4263" y="1052513"/>
            <a:ext cx="4537075" cy="64770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Экономические уклады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575" y="2409825"/>
            <a:ext cx="3497263" cy="1296988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Феодально-крепостнический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7863" y="2622550"/>
            <a:ext cx="3198812" cy="720725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Капиталистический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779838" y="2644775"/>
            <a:ext cx="1978025" cy="828675"/>
          </a:xfrm>
          <a:prstGeom prst="left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Противоречие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03575" y="1727200"/>
            <a:ext cx="0" cy="68262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00788" y="1700213"/>
            <a:ext cx="0" cy="91598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76225" y="5373688"/>
            <a:ext cx="8688388" cy="1295400"/>
          </a:xfrm>
          <a:prstGeom prst="roundRect">
            <a:avLst/>
          </a:prstGeom>
          <a:pattFill prst="pct20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социально-экономического развития России данного периода является одновременное существование двух экономических укладов: господствующего феодально-крепостнического и активно развивавшегося капиталистического.</a:t>
            </a: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3916363"/>
            <a:ext cx="17541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3916363"/>
            <a:ext cx="24558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3767138"/>
            <a:ext cx="2057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9300" y="3767138"/>
            <a:ext cx="18653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538828" cy="155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60837" y="2701306"/>
            <a:ext cx="2559027" cy="185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8991" y="538806"/>
            <a:ext cx="2762250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559026" cy="1919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643063" y="-14288"/>
            <a:ext cx="7131050" cy="1865313"/>
          </a:xfrm>
          <a:prstGeom prst="cloud">
            <a:avLst/>
          </a:prstGeom>
          <a:pattFill prst="pct5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Низкоэффективная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975350" y="1357313"/>
            <a:ext cx="3168650" cy="1385887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917950" y="2338388"/>
            <a:ext cx="3673475" cy="1384300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степень эксплуатации крестьян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36538" y="1339850"/>
            <a:ext cx="4048125" cy="1385888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Разорение мануфактур, основанных на подневольном труде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116013" y="2663825"/>
            <a:ext cx="3671887" cy="1384300"/>
          </a:xfrm>
          <a:prstGeom prst="cloud">
            <a:avLst/>
          </a:prstGeom>
          <a:pattFill prst="pct5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Господство помещичьего землевладения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913" y="6129338"/>
            <a:ext cx="6624637" cy="647700"/>
          </a:xfrm>
          <a:prstGeom prst="round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 w="5715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Тормозили развитие страны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4284663" y="45815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156325" y="4292600"/>
            <a:ext cx="503238" cy="865188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1347788" y="44037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5149850" y="3813175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4341813" y="16478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390775" y="40052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3303588" y="43465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400175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7258050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722688" y="570547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64100" y="573246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4133850" y="5705475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7859713" y="40481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236538" y="3525838"/>
            <a:ext cx="604837" cy="574675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7915275" y="6281738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985838" y="6308725"/>
            <a:ext cx="604837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330200" y="4951413"/>
            <a:ext cx="604838" cy="576262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2289175" y="5238750"/>
            <a:ext cx="604838" cy="576263"/>
          </a:xfrm>
          <a:prstGeom prst="irregularSeal1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728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1</cp:lastModifiedBy>
  <cp:revision>125</cp:revision>
  <dcterms:created xsi:type="dcterms:W3CDTF">2011-12-09T09:31:07Z</dcterms:created>
  <dcterms:modified xsi:type="dcterms:W3CDTF">2012-10-23T10:52:12Z</dcterms:modified>
</cp:coreProperties>
</file>